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9CB4B713-F6BF-4165-8D2F-1A1C76D5A46C}" type="datetimeFigureOut">
              <a:rPr lang="en-US" smtClean="0"/>
              <a:t>12/11/2012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4BA215EA-0AE8-4F49-AFE8-6CFE3BD4A1D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4B713-F6BF-4165-8D2F-1A1C76D5A46C}"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215EA-0AE8-4F49-AFE8-6CFE3BD4A1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B4B713-F6BF-4165-8D2F-1A1C76D5A46C}"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215EA-0AE8-4F49-AFE8-6CFE3BD4A1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B4B713-F6BF-4165-8D2F-1A1C76D5A46C}"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215EA-0AE8-4F49-AFE8-6CFE3BD4A1D4}"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B4B713-F6BF-4165-8D2F-1A1C76D5A46C}"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215EA-0AE8-4F49-AFE8-6CFE3BD4A1D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CB4B713-F6BF-4165-8D2F-1A1C76D5A46C}" type="datetimeFigureOut">
              <a:rPr lang="en-US" smtClean="0"/>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215EA-0AE8-4F49-AFE8-6CFE3BD4A1D4}"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CB4B713-F6BF-4165-8D2F-1A1C76D5A46C}" type="datetimeFigureOut">
              <a:rPr lang="en-US" smtClean="0"/>
              <a:t>12/11/2012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215EA-0AE8-4F49-AFE8-6CFE3BD4A1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B4B713-F6BF-4165-8D2F-1A1C76D5A46C}" type="datetimeFigureOut">
              <a:rPr lang="en-US" smtClean="0"/>
              <a:t>12/11/2012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215EA-0AE8-4F49-AFE8-6CFE3BD4A1D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CB4B713-F6BF-4165-8D2F-1A1C76D5A46C}" type="datetimeFigureOut">
              <a:rPr lang="en-US" smtClean="0"/>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215EA-0AE8-4F49-AFE8-6CFE3BD4A1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4B713-F6BF-4165-8D2F-1A1C76D5A46C}" type="datetimeFigureOut">
              <a:rPr lang="en-US" smtClean="0"/>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215EA-0AE8-4F49-AFE8-6CFE3BD4A1D4}"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4B713-F6BF-4165-8D2F-1A1C76D5A46C}" type="datetimeFigureOut">
              <a:rPr lang="en-US" smtClean="0"/>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215EA-0AE8-4F49-AFE8-6CFE3BD4A1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CB4B713-F6BF-4165-8D2F-1A1C76D5A46C}" type="datetimeFigureOut">
              <a:rPr lang="en-US" smtClean="0"/>
              <a:t>12/11/2012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BA215EA-0AE8-4F49-AFE8-6CFE3BD4A1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peculiar institution</a:t>
            </a:r>
            <a:endParaRPr lang="en-US" dirty="0"/>
          </a:p>
        </p:txBody>
      </p:sp>
      <p:sp>
        <p:nvSpPr>
          <p:cNvPr id="3" name="Subtitle 2"/>
          <p:cNvSpPr>
            <a:spLocks noGrp="1"/>
          </p:cNvSpPr>
          <p:nvPr>
            <p:ph type="subTitle" idx="1"/>
          </p:nvPr>
        </p:nvSpPr>
        <p:spPr/>
        <p:txBody>
          <a:bodyPr/>
          <a:lstStyle/>
          <a:p>
            <a:r>
              <a:rPr lang="en-US" dirty="0" smtClean="0"/>
              <a:t>A problem in Institutional, Cultural and Economic Life</a:t>
            </a:r>
            <a:endParaRPr lang="en-US" dirty="0"/>
          </a:p>
        </p:txBody>
      </p:sp>
    </p:spTree>
    <p:extLst>
      <p:ext uri="{BB962C8B-B14F-4D97-AF65-F5344CB8AC3E}">
        <p14:creationId xmlns:p14="http://schemas.microsoft.com/office/powerpoint/2010/main" val="2506234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5899" y="2819400"/>
            <a:ext cx="2815601" cy="2743200"/>
          </a:xfrm>
        </p:spPr>
      </p:pic>
      <p:sp>
        <p:nvSpPr>
          <p:cNvPr id="11" name="Content Placeholder 10"/>
          <p:cNvSpPr>
            <a:spLocks noGrp="1"/>
          </p:cNvSpPr>
          <p:nvPr>
            <p:ph sz="quarter" idx="14"/>
          </p:nvPr>
        </p:nvSpPr>
        <p:spPr/>
        <p:txBody>
          <a:bodyPr/>
          <a:lstStyle/>
          <a:p>
            <a:endParaRPr lang="en-US" dirty="0"/>
          </a:p>
        </p:txBody>
      </p:sp>
      <p:sp>
        <p:nvSpPr>
          <p:cNvPr id="2" name="Title 1"/>
          <p:cNvSpPr>
            <a:spLocks noGrp="1"/>
          </p:cNvSpPr>
          <p:nvPr>
            <p:ph type="title"/>
          </p:nvPr>
        </p:nvSpPr>
        <p:spPr/>
        <p:txBody>
          <a:bodyPr/>
          <a:lstStyle/>
          <a:p>
            <a:r>
              <a:rPr lang="en-US" smtClean="0"/>
              <a:t>Southern Values</a:t>
            </a:r>
            <a:endParaRPr lang="en-US" dirty="0"/>
          </a:p>
        </p:txBody>
      </p:sp>
      <p:sp>
        <p:nvSpPr>
          <p:cNvPr id="8" name="Text Placeholder 7"/>
          <p:cNvSpPr>
            <a:spLocks noGrp="1"/>
          </p:cNvSpPr>
          <p:nvPr>
            <p:ph type="body" idx="1"/>
          </p:nvPr>
        </p:nvSpPr>
        <p:spPr/>
        <p:txBody>
          <a:bodyPr>
            <a:normAutofit fontScale="47500" lnSpcReduction="20000"/>
          </a:bodyPr>
          <a:lstStyle/>
          <a:p>
            <a:r>
              <a:rPr lang="en-US" dirty="0"/>
              <a:t>http://artofmanliness.com/2012/11/26/manly-honor-part-v-honor-in-the-american-south/</a:t>
            </a:r>
          </a:p>
        </p:txBody>
      </p:sp>
      <p:sp>
        <p:nvSpPr>
          <p:cNvPr id="9" name="Text Placeholder 8"/>
          <p:cNvSpPr>
            <a:spLocks noGrp="1"/>
          </p:cNvSpPr>
          <p:nvPr>
            <p:ph type="body" sz="quarter" idx="3"/>
          </p:nvPr>
        </p:nvSpPr>
        <p:spPr/>
        <p:txBody>
          <a:bodyPr>
            <a:normAutofit fontScale="92500" lnSpcReduction="20000"/>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36990"/>
            <a:ext cx="2971800" cy="349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22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Northern honor had come to mean something more like integrity</a:t>
            </a:r>
          </a:p>
          <a:p>
            <a:r>
              <a:rPr lang="en-US" dirty="0" smtClean="0"/>
              <a:t>Southern honor was based more around chivalry and reflexive violence.</a:t>
            </a:r>
            <a:endParaRPr lang="en-US" dirty="0"/>
          </a:p>
        </p:txBody>
      </p:sp>
      <p:sp>
        <p:nvSpPr>
          <p:cNvPr id="3" name="Content Placeholder 2"/>
          <p:cNvSpPr>
            <a:spLocks noGrp="1"/>
          </p:cNvSpPr>
          <p:nvPr>
            <p:ph sz="quarter" idx="14"/>
          </p:nvPr>
        </p:nvSpPr>
        <p:spPr/>
        <p:txBody>
          <a:bodyPr/>
          <a:lstStyle/>
          <a:p>
            <a:r>
              <a:rPr lang="en-US" dirty="0" smtClean="0"/>
              <a:t>Chastity</a:t>
            </a:r>
          </a:p>
          <a:p>
            <a:r>
              <a:rPr lang="en-US" dirty="0" smtClean="0"/>
              <a:t>Dependence </a:t>
            </a:r>
          </a:p>
          <a:p>
            <a:r>
              <a:rPr lang="en-US" dirty="0" smtClean="0"/>
              <a:t>Grace and Hospitality</a:t>
            </a:r>
          </a:p>
          <a:p>
            <a:r>
              <a:rPr lang="en-US" dirty="0" smtClean="0"/>
              <a:t>More confined to the Domestic Sphere than Northern women</a:t>
            </a:r>
          </a:p>
          <a:p>
            <a:endParaRPr lang="en-US" dirty="0"/>
          </a:p>
        </p:txBody>
      </p:sp>
      <p:sp>
        <p:nvSpPr>
          <p:cNvPr id="4" name="Title 3"/>
          <p:cNvSpPr>
            <a:spLocks noGrp="1"/>
          </p:cNvSpPr>
          <p:nvPr>
            <p:ph type="title"/>
          </p:nvPr>
        </p:nvSpPr>
        <p:spPr/>
        <p:txBody>
          <a:bodyPr>
            <a:normAutofit fontScale="90000"/>
          </a:bodyPr>
          <a:lstStyle/>
          <a:p>
            <a:r>
              <a:rPr lang="en-US" dirty="0" smtClean="0"/>
              <a:t>The Gendered Nature of Values and Morals</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Honor</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Virtue</a:t>
            </a:r>
            <a:endParaRPr lang="en-US" dirty="0"/>
          </a:p>
        </p:txBody>
      </p:sp>
    </p:spTree>
    <p:extLst>
      <p:ext uri="{BB962C8B-B14F-4D97-AF65-F5344CB8AC3E}">
        <p14:creationId xmlns:p14="http://schemas.microsoft.com/office/powerpoint/2010/main" val="1200174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r>
              <a:rPr lang="en-US" dirty="0" smtClean="0"/>
              <a:t>Haitian Revolution (1791)</a:t>
            </a:r>
          </a:p>
          <a:p>
            <a:r>
              <a:rPr lang="en-US" dirty="0" smtClean="0"/>
              <a:t>Gabriel’s Rebellion (1801-02), Virginia</a:t>
            </a:r>
          </a:p>
          <a:p>
            <a:r>
              <a:rPr lang="en-US" dirty="0" err="1" smtClean="0"/>
              <a:t>Vessey’s</a:t>
            </a:r>
            <a:r>
              <a:rPr lang="en-US" dirty="0" smtClean="0"/>
              <a:t> Rebellion (1822)</a:t>
            </a:r>
          </a:p>
          <a:p>
            <a:r>
              <a:rPr lang="en-US" dirty="0" smtClean="0"/>
              <a:t>Turner’s Rebellion (1831)</a:t>
            </a:r>
          </a:p>
          <a:p>
            <a:r>
              <a:rPr lang="en-US" dirty="0" smtClean="0"/>
              <a:t>The Amistad (1839)</a:t>
            </a:r>
          </a:p>
          <a:p>
            <a:r>
              <a:rPr lang="en-US" dirty="0" smtClean="0"/>
              <a:t>Celia (1855)</a:t>
            </a:r>
          </a:p>
          <a:p>
            <a:r>
              <a:rPr lang="en-US" dirty="0" smtClean="0"/>
              <a:t>The Majority of Rebellions: Everyday Sabotage</a:t>
            </a:r>
          </a:p>
          <a:p>
            <a:endParaRPr lang="en-US" dirty="0"/>
          </a:p>
        </p:txBody>
      </p:sp>
      <p:sp>
        <p:nvSpPr>
          <p:cNvPr id="3" name="Content Placeholder 2"/>
          <p:cNvSpPr>
            <a:spLocks noGrp="1"/>
          </p:cNvSpPr>
          <p:nvPr>
            <p:ph sz="quarter" idx="14"/>
          </p:nvPr>
        </p:nvSpPr>
        <p:spPr/>
        <p:txBody>
          <a:bodyPr>
            <a:normAutofit fontScale="77500" lnSpcReduction="20000"/>
          </a:bodyPr>
          <a:lstStyle/>
          <a:p>
            <a:r>
              <a:rPr lang="en-US" dirty="0" smtClean="0"/>
              <a:t>Rebellions themselves were proof that enslaved peoples were capable of virtue, and that slavers were not happy in chains</a:t>
            </a:r>
          </a:p>
          <a:p>
            <a:r>
              <a:rPr lang="en-US" dirty="0" smtClean="0"/>
              <a:t>Literate blacks, slave and free, used the Bible and Enlightenment Liberalism to assert their entitlements to freedom</a:t>
            </a:r>
          </a:p>
          <a:p>
            <a:r>
              <a:rPr lang="en-US" dirty="0" smtClean="0"/>
              <a:t>Some whites started to argue that friends of liberty could not abide slavery, and they should help advance freedom</a:t>
            </a:r>
          </a:p>
        </p:txBody>
      </p:sp>
      <p:sp>
        <p:nvSpPr>
          <p:cNvPr id="4" name="Title 3"/>
          <p:cNvSpPr>
            <a:spLocks noGrp="1"/>
          </p:cNvSpPr>
          <p:nvPr>
            <p:ph type="title"/>
          </p:nvPr>
        </p:nvSpPr>
        <p:spPr/>
        <p:txBody>
          <a:bodyPr>
            <a:normAutofit fontScale="90000"/>
          </a:bodyPr>
          <a:lstStyle/>
          <a:p>
            <a:r>
              <a:rPr lang="en-US" dirty="0" smtClean="0"/>
              <a:t>Emergence of Anti-Slavery Thought</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Events</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Emergent Ideas</a:t>
            </a:r>
            <a:endParaRPr lang="en-US" dirty="0"/>
          </a:p>
        </p:txBody>
      </p:sp>
    </p:spTree>
    <p:extLst>
      <p:ext uri="{BB962C8B-B14F-4D97-AF65-F5344CB8AC3E}">
        <p14:creationId xmlns:p14="http://schemas.microsoft.com/office/powerpoint/2010/main" val="50222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r>
              <a:rPr lang="en-US" dirty="0"/>
              <a:t>Emerged in the 1820s and 30s as more Americans and Brits argued that slavery was a moral wrong</a:t>
            </a:r>
          </a:p>
          <a:p>
            <a:r>
              <a:rPr lang="en-US" dirty="0"/>
              <a:t>Started with abolition of slave trade, proposals for colonization, and progressed to demands for immediate abolition.</a:t>
            </a:r>
          </a:p>
          <a:p>
            <a:r>
              <a:rPr lang="en-US" dirty="0"/>
              <a:t>Roots of thought in Evangelical Christianity and Quakerism, 19C Romanticism, Enlightenment Liberalism.</a:t>
            </a:r>
          </a:p>
          <a:p>
            <a:pPr indent="0">
              <a:buNone/>
            </a:pPr>
            <a:endParaRPr lang="en-US" dirty="0"/>
          </a:p>
        </p:txBody>
      </p:sp>
      <p:sp>
        <p:nvSpPr>
          <p:cNvPr id="3" name="Content Placeholder 2"/>
          <p:cNvSpPr>
            <a:spLocks noGrp="1"/>
          </p:cNvSpPr>
          <p:nvPr>
            <p:ph sz="quarter" idx="14"/>
          </p:nvPr>
        </p:nvSpPr>
        <p:spPr/>
        <p:txBody>
          <a:bodyPr>
            <a:normAutofit fontScale="77500" lnSpcReduction="20000"/>
          </a:bodyPr>
          <a:lstStyle/>
          <a:p>
            <a:r>
              <a:rPr lang="en-US" dirty="0" smtClean="0"/>
              <a:t>Many Northerners agreed that slavery was a negative thing, but balked at strident moral condemnations of their countrymen</a:t>
            </a:r>
          </a:p>
          <a:p>
            <a:r>
              <a:rPr lang="en-US" dirty="0" smtClean="0"/>
              <a:t>Believed that the expansion of slavery should be arrested less because of its negative effects on the slave, but because of its negative effects on whites and the national economy more broadly.</a:t>
            </a:r>
            <a:endParaRPr lang="en-US" dirty="0"/>
          </a:p>
        </p:txBody>
      </p:sp>
      <p:sp>
        <p:nvSpPr>
          <p:cNvPr id="4" name="Title 3"/>
          <p:cNvSpPr>
            <a:spLocks noGrp="1"/>
          </p:cNvSpPr>
          <p:nvPr>
            <p:ph type="title"/>
          </p:nvPr>
        </p:nvSpPr>
        <p:spPr/>
        <p:txBody>
          <a:bodyPr>
            <a:normAutofit fontScale="90000"/>
          </a:bodyPr>
          <a:lstStyle/>
          <a:p>
            <a:r>
              <a:rPr lang="en-US" dirty="0" smtClean="0"/>
              <a:t>Varieties of Anti-Slavery Thought</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Abolitionism</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Anti-Slavery </a:t>
            </a:r>
            <a:r>
              <a:rPr lang="en-US" dirty="0"/>
              <a:t>/</a:t>
            </a:r>
            <a:r>
              <a:rPr lang="en-US" dirty="0" smtClean="0"/>
              <a:t>Anti-Abolitionism</a:t>
            </a:r>
            <a:endParaRPr lang="en-US" dirty="0"/>
          </a:p>
        </p:txBody>
      </p:sp>
    </p:spTree>
    <p:extLst>
      <p:ext uri="{BB962C8B-B14F-4D97-AF65-F5344CB8AC3E}">
        <p14:creationId xmlns:p14="http://schemas.microsoft.com/office/powerpoint/2010/main" val="3022130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Lloyd Garrison</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8857" b="8857"/>
          <a:stretch>
            <a:fillRect/>
          </a:stretch>
        </p:blipFill>
        <p:spPr/>
      </p:pic>
      <p:sp>
        <p:nvSpPr>
          <p:cNvPr id="4" name="Text Placeholder 3"/>
          <p:cNvSpPr>
            <a:spLocks noGrp="1"/>
          </p:cNvSpPr>
          <p:nvPr>
            <p:ph type="body" sz="half" idx="2"/>
          </p:nvPr>
        </p:nvSpPr>
        <p:spPr/>
        <p:txBody>
          <a:bodyPr>
            <a:normAutofit fontScale="92500"/>
          </a:bodyPr>
          <a:lstStyle/>
          <a:p>
            <a:r>
              <a:rPr lang="en-US" dirty="0" smtClean="0"/>
              <a:t>Preeminent abolitionist who founded and edited the abolitionist newspaper </a:t>
            </a:r>
            <a:r>
              <a:rPr lang="en-US" i="1" dirty="0" smtClean="0"/>
              <a:t>The Liberator</a:t>
            </a:r>
            <a:r>
              <a:rPr lang="en-US" dirty="0" smtClean="0"/>
              <a:t>, and declared the Constitution “a covenant with death and an agreement with Hell.” He publicly burned copies of the Constitution, and feared for his life several times when he was almost lynched, and was burned in effigy…in Boston.</a:t>
            </a:r>
            <a:endParaRPr lang="en-US" dirty="0"/>
          </a:p>
        </p:txBody>
      </p:sp>
    </p:spTree>
    <p:extLst>
      <p:ext uri="{BB962C8B-B14F-4D97-AF65-F5344CB8AC3E}">
        <p14:creationId xmlns:p14="http://schemas.microsoft.com/office/powerpoint/2010/main" val="3103540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Proslavery Argument</a:t>
            </a:r>
            <a:endParaRPr lang="en-US" dirty="0"/>
          </a:p>
        </p:txBody>
      </p:sp>
      <p:sp>
        <p:nvSpPr>
          <p:cNvPr id="5" name="Content Placeholder 4"/>
          <p:cNvSpPr>
            <a:spLocks noGrp="1"/>
          </p:cNvSpPr>
          <p:nvPr>
            <p:ph idx="1"/>
          </p:nvPr>
        </p:nvSpPr>
        <p:spPr/>
        <p:txBody>
          <a:bodyPr/>
          <a:lstStyle/>
          <a:p>
            <a:r>
              <a:rPr lang="en-US" dirty="0" smtClean="0"/>
              <a:t>History of Proslavery argument</a:t>
            </a:r>
          </a:p>
          <a:p>
            <a:pPr lvl="1"/>
            <a:r>
              <a:rPr lang="en-US" dirty="0" smtClean="0"/>
              <a:t>“Necessary Evil” and Paternalism</a:t>
            </a:r>
          </a:p>
          <a:p>
            <a:r>
              <a:rPr lang="en-US" dirty="0" smtClean="0"/>
              <a:t>John C. Calhoun: We were mistaken; slavery is a positive good</a:t>
            </a:r>
          </a:p>
          <a:p>
            <a:r>
              <a:rPr lang="en-US" dirty="0" smtClean="0"/>
              <a:t>Fitzhugh: slavery is a more just labor system than wage labor</a:t>
            </a:r>
          </a:p>
          <a:p>
            <a:r>
              <a:rPr lang="en-US" dirty="0" smtClean="0"/>
              <a:t>Scientific</a:t>
            </a:r>
          </a:p>
          <a:p>
            <a:r>
              <a:rPr lang="en-US" dirty="0" smtClean="0"/>
              <a:t>Religious</a:t>
            </a:r>
          </a:p>
          <a:p>
            <a:endParaRPr lang="en-US" dirty="0"/>
          </a:p>
          <a:p>
            <a:pPr lvl="1"/>
            <a:endParaRPr lang="en-US" dirty="0" smtClean="0"/>
          </a:p>
        </p:txBody>
      </p:sp>
    </p:spTree>
    <p:extLst>
      <p:ext uri="{BB962C8B-B14F-4D97-AF65-F5344CB8AC3E}">
        <p14:creationId xmlns:p14="http://schemas.microsoft.com/office/powerpoint/2010/main" val="88768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8404" t="12840" r="11764" b="7174"/>
          <a:stretch/>
        </p:blipFill>
        <p:spPr>
          <a:xfrm>
            <a:off x="1371600" y="2362200"/>
            <a:ext cx="3124200" cy="3666826"/>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24400" y="2362200"/>
            <a:ext cx="2895600" cy="3605417"/>
          </a:xfrm>
        </p:spPr>
      </p:pic>
      <p:sp>
        <p:nvSpPr>
          <p:cNvPr id="4" name="Title 3"/>
          <p:cNvSpPr>
            <a:spLocks noGrp="1"/>
          </p:cNvSpPr>
          <p:nvPr>
            <p:ph type="title"/>
          </p:nvPr>
        </p:nvSpPr>
        <p:spPr/>
        <p:txBody>
          <a:bodyPr/>
          <a:lstStyle/>
          <a:p>
            <a:r>
              <a:rPr lang="en-US" dirty="0" smtClean="0"/>
              <a:t>Two Views</a:t>
            </a:r>
            <a:endParaRPr lang="en-US" dirty="0"/>
          </a:p>
        </p:txBody>
      </p:sp>
      <p:sp>
        <p:nvSpPr>
          <p:cNvPr id="5" name="Text Placeholder 4"/>
          <p:cNvSpPr>
            <a:spLocks noGrp="1"/>
          </p:cNvSpPr>
          <p:nvPr>
            <p:ph type="body" idx="1"/>
          </p:nvPr>
        </p:nvSpPr>
        <p:spPr/>
        <p:txBody>
          <a:bodyPr>
            <a:normAutofit fontScale="92500" lnSpcReduction="20000"/>
          </a:bodyPr>
          <a:lstStyle/>
          <a:p>
            <a:endParaRPr lang="en-US"/>
          </a:p>
        </p:txBody>
      </p:sp>
      <p:sp>
        <p:nvSpPr>
          <p:cNvPr id="6" name="Text Placeholder 5"/>
          <p:cNvSpPr>
            <a:spLocks noGrp="1"/>
          </p:cNvSpPr>
          <p:nvPr>
            <p:ph type="body" sz="quarter" idx="3"/>
          </p:nvPr>
        </p:nvSpPr>
        <p:spPr/>
        <p:txBody>
          <a:bodyPr>
            <a:normAutofit fontScale="92500" lnSpcReduction="20000"/>
          </a:bodyPr>
          <a:lstStyle/>
          <a:p>
            <a:endParaRPr lang="en-US"/>
          </a:p>
        </p:txBody>
      </p:sp>
    </p:spTree>
    <p:extLst>
      <p:ext uri="{BB962C8B-B14F-4D97-AF65-F5344CB8AC3E}">
        <p14:creationId xmlns:p14="http://schemas.microsoft.com/office/powerpoint/2010/main" val="337696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How and why did Slavery become so central to the culture of the South?</a:t>
            </a:r>
          </a:p>
          <a:p>
            <a:r>
              <a:rPr lang="en-US" dirty="0" smtClean="0"/>
              <a:t>How and why was slavery challenged much more seriously in the 1830s through the 1860s than it had been before?</a:t>
            </a:r>
          </a:p>
          <a:p>
            <a:r>
              <a:rPr lang="en-US" dirty="0" smtClean="0"/>
              <a:t>How did the arguments of the anti-slavery, abolitionist, and pro-slavery parties relate to one another? How did they evolve together?</a:t>
            </a:r>
          </a:p>
          <a:p>
            <a:r>
              <a:rPr lang="en-US" dirty="0" smtClean="0"/>
              <a:t>How was slavery lived, and in what ways was slavery resisted?</a:t>
            </a:r>
            <a:endParaRPr lang="en-US" dirty="0"/>
          </a:p>
        </p:txBody>
      </p:sp>
    </p:spTree>
    <p:extLst>
      <p:ext uri="{BB962C8B-B14F-4D97-AF65-F5344CB8AC3E}">
        <p14:creationId xmlns:p14="http://schemas.microsoft.com/office/powerpoint/2010/main" val="2215825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south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Defined by the South before the abolition of slavery, generally refers to the formation of a coherent regional identity (in opposition to nationalist identity) during the 1830s to the 1860s.</a:t>
            </a:r>
          </a:p>
          <a:p>
            <a:r>
              <a:rPr lang="en-US" dirty="0" smtClean="0"/>
              <a:t>Enslaved persons made up one-third of the population in the slave states, and close to half of the population in the cotton belt (418).</a:t>
            </a:r>
          </a:p>
          <a:p>
            <a:r>
              <a:rPr lang="en-US" dirty="0" smtClean="0"/>
              <a:t>¾ of the world’s cotton came from the Southern US, and slave labor was the ingredient that made it immensely profitable.</a:t>
            </a:r>
          </a:p>
          <a:p>
            <a:r>
              <a:rPr lang="en-US" dirty="0" smtClean="0"/>
              <a:t>Seemed backward to many northerners (lack of economic development, no public education system), and this scorn intensified Southern Identity.</a:t>
            </a:r>
          </a:p>
          <a:p>
            <a:endParaRPr lang="en-US" dirty="0"/>
          </a:p>
        </p:txBody>
      </p:sp>
    </p:spTree>
    <p:extLst>
      <p:ext uri="{BB962C8B-B14F-4D97-AF65-F5344CB8AC3E}">
        <p14:creationId xmlns:p14="http://schemas.microsoft.com/office/powerpoint/2010/main" val="3361721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“Second Middle Passage”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0800" y="1859450"/>
            <a:ext cx="3962400" cy="4205900"/>
          </a:xfrm>
        </p:spPr>
      </p:pic>
    </p:spTree>
    <p:extLst>
      <p:ext uri="{BB962C8B-B14F-4D97-AF65-F5344CB8AC3E}">
        <p14:creationId xmlns:p14="http://schemas.microsoft.com/office/powerpoint/2010/main" val="3862808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Centrality of US Slavery</a:t>
            </a:r>
            <a:endParaRPr lang="en-US" dirty="0"/>
          </a:p>
        </p:txBody>
      </p:sp>
      <p:sp>
        <p:nvSpPr>
          <p:cNvPr id="3" name="Content Placeholder 2"/>
          <p:cNvSpPr>
            <a:spLocks noGrp="1"/>
          </p:cNvSpPr>
          <p:nvPr>
            <p:ph idx="1"/>
          </p:nvPr>
        </p:nvSpPr>
        <p:spPr/>
        <p:txBody>
          <a:bodyPr/>
          <a:lstStyle/>
          <a:p>
            <a:r>
              <a:rPr lang="en-US" dirty="0" smtClean="0"/>
              <a:t>“The Peculiar Institution” may have been seen as an exception to the rule of liberty, but the entire nation was affected by it.</a:t>
            </a:r>
          </a:p>
          <a:p>
            <a:r>
              <a:rPr lang="en-US" dirty="0" smtClean="0"/>
              <a:t>The “Lords of the Loom” reliance upon the “Lords of the Lash”</a:t>
            </a:r>
          </a:p>
          <a:p>
            <a:r>
              <a:rPr lang="en-US" dirty="0" smtClean="0"/>
              <a:t>Slavery different in different regions; underscores the diversity of the South.</a:t>
            </a:r>
          </a:p>
          <a:p>
            <a:endParaRPr lang="en-US" dirty="0"/>
          </a:p>
        </p:txBody>
      </p:sp>
    </p:spTree>
    <p:extLst>
      <p:ext uri="{BB962C8B-B14F-4D97-AF65-F5344CB8AC3E}">
        <p14:creationId xmlns:p14="http://schemas.microsoft.com/office/powerpoint/2010/main" val="3874431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Southern Social Structure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1830-60, average of 30% of Southern families owned at least one slave (smaller percentages owned slaves by 1860 because value of slaves increased).</a:t>
            </a:r>
          </a:p>
          <a:p>
            <a:r>
              <a:rPr lang="en-US" dirty="0" smtClean="0"/>
              <a:t>Planters (20+ slaves) represented about 10,000 families, or 2% of the white population</a:t>
            </a:r>
          </a:p>
          <a:p>
            <a:pPr lvl="1"/>
            <a:r>
              <a:rPr lang="en-US" dirty="0" smtClean="0"/>
              <a:t>1% of slaveholders—fewer than 2,000 families--owned more than 100 slaves.</a:t>
            </a:r>
          </a:p>
          <a:p>
            <a:pPr lvl="1"/>
            <a:r>
              <a:rPr lang="en-US" dirty="0" smtClean="0"/>
              <a:t>Most slaveholders (1-20 slaves) owned 5 or fewer</a:t>
            </a:r>
          </a:p>
          <a:p>
            <a:pPr lvl="1"/>
            <a:r>
              <a:rPr lang="en-US" dirty="0" smtClean="0"/>
              <a:t>Majority of white population were Yeomen, who owned land but no slaves.</a:t>
            </a:r>
            <a:endParaRPr lang="en-US" dirty="0"/>
          </a:p>
        </p:txBody>
      </p:sp>
    </p:spTree>
    <p:extLst>
      <p:ext uri="{BB962C8B-B14F-4D97-AF65-F5344CB8AC3E}">
        <p14:creationId xmlns:p14="http://schemas.microsoft.com/office/powerpoint/2010/main" val="1112284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Structure II</a:t>
            </a:r>
            <a:endParaRPr lang="en-US" dirty="0"/>
          </a:p>
        </p:txBody>
      </p:sp>
      <p:sp>
        <p:nvSpPr>
          <p:cNvPr id="3" name="Content Placeholder 2"/>
          <p:cNvSpPr>
            <a:spLocks noGrp="1"/>
          </p:cNvSpPr>
          <p:nvPr>
            <p:ph idx="1"/>
          </p:nvPr>
        </p:nvSpPr>
        <p:spPr/>
        <p:txBody>
          <a:bodyPr>
            <a:normAutofit fontScale="92500"/>
          </a:bodyPr>
          <a:lstStyle/>
          <a:p>
            <a:r>
              <a:rPr lang="en-US" dirty="0" smtClean="0"/>
              <a:t>Small white bourgeois class (business owners, lawyers, professionals)</a:t>
            </a:r>
          </a:p>
          <a:p>
            <a:r>
              <a:rPr lang="en-US" dirty="0" smtClean="0"/>
              <a:t>Roughly 25% of whites were tenant farmers or  “landless whites” who worked for wages (</a:t>
            </a:r>
            <a:r>
              <a:rPr lang="en-US" dirty="0" err="1" smtClean="0"/>
              <a:t>Foner</a:t>
            </a:r>
            <a:r>
              <a:rPr lang="en-US" dirty="0" smtClean="0"/>
              <a:t> calls them the “Plain Folk.”)</a:t>
            </a:r>
          </a:p>
          <a:p>
            <a:pPr lvl="1"/>
            <a:r>
              <a:rPr lang="en-US" dirty="0" smtClean="0"/>
              <a:t>Some of these landless whites and Yeomanry resented the domination of the Planter class</a:t>
            </a:r>
          </a:p>
          <a:p>
            <a:pPr lvl="1"/>
            <a:r>
              <a:rPr lang="en-US" dirty="0" smtClean="0"/>
              <a:t>Most, however “made their peace with the planters…Racism, kinship ties, common participation in a democratic political culture, and regional loyalty in the face of outside criticism all served to cement common bonds between planters and the South’s ‘Plain Folk.’” (421-22)</a:t>
            </a:r>
            <a:endParaRPr lang="en-US" dirty="0"/>
          </a:p>
        </p:txBody>
      </p:sp>
    </p:spTree>
    <p:extLst>
      <p:ext uri="{BB962C8B-B14F-4D97-AF65-F5344CB8AC3E}">
        <p14:creationId xmlns:p14="http://schemas.microsoft.com/office/powerpoint/2010/main" val="981298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Planter Class</a:t>
            </a:r>
            <a:endParaRPr lang="en-US" dirty="0"/>
          </a:p>
        </p:txBody>
      </p:sp>
      <p:sp>
        <p:nvSpPr>
          <p:cNvPr id="3" name="Content Placeholder 2"/>
          <p:cNvSpPr>
            <a:spLocks noGrp="1"/>
          </p:cNvSpPr>
          <p:nvPr>
            <p:ph idx="1"/>
          </p:nvPr>
        </p:nvSpPr>
        <p:spPr/>
        <p:txBody>
          <a:bodyPr>
            <a:normAutofit lnSpcReduction="10000"/>
          </a:bodyPr>
          <a:lstStyle/>
          <a:p>
            <a:r>
              <a:rPr lang="en-US" dirty="0" smtClean="0"/>
              <a:t>Unrestricted power of the Planter on his plantation; Each plantation was like a fiefdom where the rule of the Patriarch was absolute.</a:t>
            </a:r>
          </a:p>
          <a:p>
            <a:pPr lvl="1"/>
            <a:r>
              <a:rPr lang="en-US" dirty="0" smtClean="0"/>
              <a:t>Cruelty was justified by “Paternalism,” which holds that submission to the head of household was justified by the care the slaves received.</a:t>
            </a:r>
          </a:p>
          <a:p>
            <a:pPr lvl="1"/>
            <a:r>
              <a:rPr lang="en-US" dirty="0" smtClean="0"/>
              <a:t>Common image of the plantation mistress was of feminine virtue and leisure (music, poetry, etc.), but most plantation mistresses managed large homes with a substantial workforce.</a:t>
            </a:r>
          </a:p>
          <a:p>
            <a:pPr lvl="1"/>
            <a:r>
              <a:rPr lang="en-US" dirty="0" smtClean="0"/>
              <a:t>Master responsible for the moral and physical well being of his “dependents.”; enables men to think of themselves as benevolent.</a:t>
            </a:r>
            <a:endParaRPr lang="en-US" dirty="0"/>
          </a:p>
        </p:txBody>
      </p:sp>
    </p:spTree>
    <p:extLst>
      <p:ext uri="{BB962C8B-B14F-4D97-AF65-F5344CB8AC3E}">
        <p14:creationId xmlns:p14="http://schemas.microsoft.com/office/powerpoint/2010/main" val="1874105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14840</TotalTime>
  <Words>928</Words>
  <Application>Microsoft Office PowerPoint</Application>
  <PresentationFormat>On-screen Show (4:3)</PresentationFormat>
  <Paragraphs>75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Couture</vt:lpstr>
      <vt:lpstr>The peculiar institution</vt:lpstr>
      <vt:lpstr>Two Views</vt:lpstr>
      <vt:lpstr>Focus Questions:</vt:lpstr>
      <vt:lpstr>The old south</vt:lpstr>
      <vt:lpstr>The “Second Middle Passage”</vt:lpstr>
      <vt:lpstr>Centrality of US Slavery</vt:lpstr>
      <vt:lpstr>The Southern Social Structure</vt:lpstr>
      <vt:lpstr>Social Structure II</vt:lpstr>
      <vt:lpstr>The Planter Class</vt:lpstr>
      <vt:lpstr>Southern Values</vt:lpstr>
      <vt:lpstr>The Gendered Nature of Values and Morals</vt:lpstr>
      <vt:lpstr>Emergence of Anti-Slavery Thought</vt:lpstr>
      <vt:lpstr>Varieties of Anti-Slavery Thought</vt:lpstr>
      <vt:lpstr>William Lloyd Garrison</vt:lpstr>
      <vt:lpstr>The Proslavery Argument</vt:lpstr>
    </vt:vector>
  </TitlesOfParts>
  <Company>Charlotte Country Day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peculiar institution</dc:title>
  <dc:creator>tom.anderson</dc:creator>
  <cp:lastModifiedBy>katie.wells</cp:lastModifiedBy>
  <cp:revision>4</cp:revision>
  <dcterms:created xsi:type="dcterms:W3CDTF">2012-11-27T13:31:54Z</dcterms:created>
  <dcterms:modified xsi:type="dcterms:W3CDTF">2012-12-12T02:19:13Z</dcterms:modified>
</cp:coreProperties>
</file>